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9" r:id="rId5"/>
    <p:sldId id="260" r:id="rId6"/>
    <p:sldId id="261" r:id="rId7"/>
    <p:sldId id="262" r:id="rId8"/>
    <p:sldId id="263" r:id="rId9"/>
    <p:sldId id="264" r:id="rId10"/>
    <p:sldId id="265" r:id="rId11"/>
    <p:sldId id="267"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9" d="100"/>
          <a:sy n="69" d="100"/>
        </p:scale>
        <p:origin x="56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5256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159022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213757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84642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200216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418682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158945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272022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398526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365563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DF23244-5FF6-418E-91A2-1F03FDA0F855}" type="datetimeFigureOut">
              <a:rPr lang="zh-TW" altLang="en-US" smtClean="0"/>
              <a:t>2021/10/11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168300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23244-5FF6-418E-91A2-1F03FDA0F855}" type="datetimeFigureOut">
              <a:rPr lang="zh-TW" altLang="en-US" smtClean="0"/>
              <a:t>2021/10/11</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1039-DA7E-45E8-944E-9736F546C5E8}" type="slidenum">
              <a:rPr lang="zh-TW" altLang="en-US" smtClean="0"/>
              <a:t>‹#›</a:t>
            </a:fld>
            <a:endParaRPr lang="zh-TW" altLang="en-US"/>
          </a:p>
        </p:txBody>
      </p:sp>
    </p:spTree>
    <p:extLst>
      <p:ext uri="{BB962C8B-B14F-4D97-AF65-F5344CB8AC3E}">
        <p14:creationId xmlns:p14="http://schemas.microsoft.com/office/powerpoint/2010/main" val="424708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audio" Target="../media/media9.m4a"/><Relationship Id="rId3" Type="http://schemas.microsoft.com/office/2007/relationships/media" Target="../media/media2.m4a"/><Relationship Id="rId21" Type="http://schemas.openxmlformats.org/officeDocument/2006/relationships/image" Target="../media/image3.png"/><Relationship Id="rId7" Type="http://schemas.microsoft.com/office/2007/relationships/media" Target="../media/media4.m4a"/><Relationship Id="rId12" Type="http://schemas.openxmlformats.org/officeDocument/2006/relationships/audio" Target="../media/media6.m4a"/><Relationship Id="rId17" Type="http://schemas.microsoft.com/office/2007/relationships/media" Target="../media/media9.m4a"/><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image" Target="../media/image14.pn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5" Type="http://schemas.microsoft.com/office/2007/relationships/media" Target="../media/media3.m4a"/><Relationship Id="rId15" Type="http://schemas.microsoft.com/office/2007/relationships/media" Target="../media/media8.m4a"/><Relationship Id="rId10" Type="http://schemas.openxmlformats.org/officeDocument/2006/relationships/audio" Target="../media/media5.m4a"/><Relationship Id="rId19" Type="http://schemas.openxmlformats.org/officeDocument/2006/relationships/slideLayout" Target="../slideLayouts/slideLayout2.xml"/><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45832" y="2294338"/>
            <a:ext cx="9144000" cy="1134662"/>
          </a:xfrm>
        </p:spPr>
        <p:txBody>
          <a:bodyPr/>
          <a:lstStyle/>
          <a:p>
            <a:r>
              <a:rPr lang="en-US" altLang="zh-TW" dirty="0">
                <a:latin typeface="+mn-lt"/>
              </a:rPr>
              <a:t>Ch. 2 vocab (7-15)</a:t>
            </a:r>
            <a:endParaRPr lang="zh-TW" altLang="en-US" dirty="0">
              <a:latin typeface="+mn-lt"/>
            </a:endParaRPr>
          </a:p>
        </p:txBody>
      </p:sp>
    </p:spTree>
    <p:extLst>
      <p:ext uri="{BB962C8B-B14F-4D97-AF65-F5344CB8AC3E}">
        <p14:creationId xmlns:p14="http://schemas.microsoft.com/office/powerpoint/2010/main" val="32126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9710" y="254422"/>
            <a:ext cx="10515600" cy="1100753"/>
          </a:xfrm>
        </p:spPr>
        <p:txBody>
          <a:bodyPr>
            <a:normAutofit/>
          </a:bodyPr>
          <a:lstStyle/>
          <a:p>
            <a:r>
              <a:rPr lang="en-US" altLang="zh-TW" sz="4800" dirty="0">
                <a:latin typeface="+mn-lt"/>
              </a:rPr>
              <a:t>15. which</a:t>
            </a:r>
            <a:endParaRPr lang="zh-TW" altLang="en-US" sz="4800" dirty="0">
              <a:latin typeface="+mn-lt"/>
            </a:endParaRPr>
          </a:p>
        </p:txBody>
      </p:sp>
      <p:sp>
        <p:nvSpPr>
          <p:cNvPr id="3" name="內容版面配置區 2"/>
          <p:cNvSpPr>
            <a:spLocks noGrp="1"/>
          </p:cNvSpPr>
          <p:nvPr>
            <p:ph idx="1"/>
          </p:nvPr>
        </p:nvSpPr>
        <p:spPr/>
        <p:txBody>
          <a:bodyPr/>
          <a:lstStyle/>
          <a:p>
            <a:endParaRPr lang="zh-TW" altLang="en-US" dirty="0"/>
          </a:p>
        </p:txBody>
      </p:sp>
      <p:pic>
        <p:nvPicPr>
          <p:cNvPr id="4"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89095" y="601598"/>
            <a:ext cx="406400" cy="406400"/>
          </a:xfrm>
          <a:prstGeom prst="rect">
            <a:avLst/>
          </a:prstGeom>
        </p:spPr>
      </p:pic>
      <p:pic>
        <p:nvPicPr>
          <p:cNvPr id="4098" name="Picture 2" descr="Psd vintage ice cream dull colorful cartoon illustration | free image by  rawpixel.com / Noon | Ice cream illustration, Ice cream cartoon, Vintage ice  cre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147" t="3112" r="14716" b="3111"/>
          <a:stretch/>
        </p:blipFill>
        <p:spPr bwMode="auto">
          <a:xfrm>
            <a:off x="1838502" y="2272435"/>
            <a:ext cx="1585001" cy="3822116"/>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6"/>
          <a:stretch>
            <a:fillRect/>
          </a:stretch>
        </p:blipFill>
        <p:spPr>
          <a:xfrm>
            <a:off x="7871410" y="2272435"/>
            <a:ext cx="2585303" cy="3885019"/>
          </a:xfrm>
          <a:prstGeom prst="rect">
            <a:avLst/>
          </a:prstGeom>
        </p:spPr>
      </p:pic>
      <p:pic>
        <p:nvPicPr>
          <p:cNvPr id="4102" name="Picture 6" descr="Cute Little Kid Boy Confused With Question Mark | Kids cartoon characters,  Cartoon kids, Kids character"/>
          <p:cNvPicPr>
            <a:picLocks noChangeAspect="1" noChangeArrowheads="1"/>
          </p:cNvPicPr>
          <p:nvPr/>
        </p:nvPicPr>
        <p:blipFill rotWithShape="1">
          <a:blip r:embed="rId7">
            <a:extLst>
              <a:ext uri="{28A0092B-C50C-407E-A947-70E740481C1C}">
                <a14:useLocalDpi xmlns:a14="http://schemas.microsoft.com/office/drawing/2010/main" val="0"/>
              </a:ext>
            </a:extLst>
          </a:blip>
          <a:srcRect l="18215" t="7567" r="20443"/>
          <a:stretch/>
        </p:blipFill>
        <p:spPr bwMode="auto">
          <a:xfrm>
            <a:off x="4011464" y="1466756"/>
            <a:ext cx="3271985" cy="493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55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0"/>
          <a:srcRect l="7198" t="32175" r="51419" b="11088"/>
          <a:stretch/>
        </p:blipFill>
        <p:spPr>
          <a:xfrm>
            <a:off x="2052222" y="186340"/>
            <a:ext cx="8529803" cy="6578254"/>
          </a:xfrm>
          <a:prstGeom prst="rect">
            <a:avLst/>
          </a:prstGeom>
        </p:spPr>
      </p:pic>
      <p:pic>
        <p:nvPicPr>
          <p:cNvPr id="5"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5689600" y="365125"/>
            <a:ext cx="406400" cy="406400"/>
          </a:xfrm>
          <a:prstGeom prst="rect">
            <a:avLst/>
          </a:prstGeom>
        </p:spPr>
      </p:pic>
      <p:pic>
        <p:nvPicPr>
          <p:cNvPr id="6" name="8">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5707523" y="1120273"/>
            <a:ext cx="406400" cy="406400"/>
          </a:xfrm>
          <a:prstGeom prst="rect">
            <a:avLst/>
          </a:prstGeom>
        </p:spPr>
      </p:pic>
      <p:pic>
        <p:nvPicPr>
          <p:cNvPr id="7" name="9">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1"/>
          <a:stretch>
            <a:fillRect/>
          </a:stretch>
        </p:blipFill>
        <p:spPr>
          <a:xfrm>
            <a:off x="5486400" y="1825625"/>
            <a:ext cx="406400" cy="406400"/>
          </a:xfrm>
          <a:prstGeom prst="rect">
            <a:avLst/>
          </a:prstGeom>
        </p:spPr>
      </p:pic>
      <p:pic>
        <p:nvPicPr>
          <p:cNvPr id="8" name="10">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1"/>
          <a:stretch>
            <a:fillRect/>
          </a:stretch>
        </p:blipFill>
        <p:spPr>
          <a:xfrm>
            <a:off x="5969717" y="2563988"/>
            <a:ext cx="406400" cy="406400"/>
          </a:xfrm>
          <a:prstGeom prst="rect">
            <a:avLst/>
          </a:prstGeom>
        </p:spPr>
      </p:pic>
      <p:pic>
        <p:nvPicPr>
          <p:cNvPr id="9" name="11">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1"/>
          <a:stretch>
            <a:fillRect/>
          </a:stretch>
        </p:blipFill>
        <p:spPr>
          <a:xfrm>
            <a:off x="5080000" y="3272267"/>
            <a:ext cx="406400" cy="406400"/>
          </a:xfrm>
          <a:prstGeom prst="rect">
            <a:avLst/>
          </a:prstGeom>
        </p:spPr>
      </p:pic>
      <p:pic>
        <p:nvPicPr>
          <p:cNvPr id="10" name="12">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1"/>
          <a:stretch>
            <a:fillRect/>
          </a:stretch>
        </p:blipFill>
        <p:spPr>
          <a:xfrm>
            <a:off x="4800628" y="3994304"/>
            <a:ext cx="406400" cy="406400"/>
          </a:xfrm>
          <a:prstGeom prst="rect">
            <a:avLst/>
          </a:prstGeom>
        </p:spPr>
      </p:pic>
      <p:pic>
        <p:nvPicPr>
          <p:cNvPr id="11" name="13">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1"/>
          <a:stretch>
            <a:fillRect/>
          </a:stretch>
        </p:blipFill>
        <p:spPr>
          <a:xfrm>
            <a:off x="4239172" y="4756115"/>
            <a:ext cx="406400" cy="406400"/>
          </a:xfrm>
          <a:prstGeom prst="rect">
            <a:avLst/>
          </a:prstGeom>
        </p:spPr>
      </p:pic>
      <p:pic>
        <p:nvPicPr>
          <p:cNvPr id="12" name="14">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1"/>
          <a:stretch>
            <a:fillRect/>
          </a:stretch>
        </p:blipFill>
        <p:spPr>
          <a:xfrm>
            <a:off x="4191028" y="5466539"/>
            <a:ext cx="406400" cy="406400"/>
          </a:xfrm>
          <a:prstGeom prst="rect">
            <a:avLst/>
          </a:prstGeom>
        </p:spPr>
      </p:pic>
      <p:pic>
        <p:nvPicPr>
          <p:cNvPr id="13" name="15">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1"/>
          <a:stretch>
            <a:fillRect/>
          </a:stretch>
        </p:blipFill>
        <p:spPr>
          <a:xfrm>
            <a:off x="4394228" y="6219762"/>
            <a:ext cx="406400" cy="406400"/>
          </a:xfrm>
          <a:prstGeom prst="rect">
            <a:avLst/>
          </a:prstGeom>
        </p:spPr>
      </p:pic>
    </p:spTree>
    <p:extLst>
      <p:ext uri="{BB962C8B-B14F-4D97-AF65-F5344CB8AC3E}">
        <p14:creationId xmlns:p14="http://schemas.microsoft.com/office/powerpoint/2010/main" val="3814101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529" fill="hold"/>
                                        <p:tgtEl>
                                          <p:spTgt spid="6"/>
                                        </p:tgtEl>
                                      </p:cBhvr>
                                    </p:cmd>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4902" fill="hold"/>
                                        <p:tgtEl>
                                          <p:spTgt spid="7"/>
                                        </p:tgtEl>
                                      </p:cBhvr>
                                    </p:cmd>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6262" fill="hold"/>
                                        <p:tgtEl>
                                          <p:spTgt spid="8"/>
                                        </p:tgtEl>
                                      </p:cBhvr>
                                    </p:cmd>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5101" fill="hold"/>
                                        <p:tgtEl>
                                          <p:spTgt spid="9"/>
                                        </p:tgtEl>
                                      </p:cBhvr>
                                    </p:cmd>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5808" fill="hold"/>
                                        <p:tgtEl>
                                          <p:spTgt spid="10"/>
                                        </p:tgtEl>
                                      </p:cBhvr>
                                    </p:cmd>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6282" fill="hold"/>
                                        <p:tgtEl>
                                          <p:spTgt spid="11"/>
                                        </p:tgtEl>
                                      </p:cBhvr>
                                    </p:cmd>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428" fill="hold"/>
                                        <p:tgtEl>
                                          <p:spTgt spid="12"/>
                                        </p:tgtEl>
                                      </p:cBhvr>
                                    </p:cmd>
                                  </p:childTnLst>
                                </p:cTn>
                              </p:par>
                            </p:childTnLst>
                          </p:cTn>
                        </p:par>
                      </p:childTnLst>
                    </p:cTn>
                  </p:par>
                </p:childTnLst>
              </p:cTn>
              <p:nextCondLst>
                <p:cond evt="onClick" delay="0">
                  <p:tgtEl>
                    <p:spTgt spid="12"/>
                  </p:tgtEl>
                </p:cond>
              </p:nextCondLst>
            </p:seq>
            <p:seq concurrent="1" nextAc="seek">
              <p:cTn id="43" restart="whenNotActive" fill="hold" evtFilter="cancelBubble" nodeType="interactiveSeq">
                <p:stCondLst>
                  <p:cond evt="onClick" delay="0">
                    <p:tgtEl>
                      <p:spTgt spid="13"/>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5632" fill="hold"/>
                                        <p:tgtEl>
                                          <p:spTgt spid="13"/>
                                        </p:tgtEl>
                                      </p:cBhvr>
                                    </p:cmd>
                                  </p:childTnLst>
                                </p:cTn>
                              </p:par>
                            </p:childTnLst>
                          </p:cTn>
                        </p:par>
                      </p:childTnLst>
                    </p:cTn>
                  </p:par>
                </p:childTnLst>
              </p:cTn>
              <p:nextCondLst>
                <p:cond evt="onClick" delay="0">
                  <p:tgtEl>
                    <p:spTgt spid="13"/>
                  </p:tgtEl>
                </p:cond>
              </p:nextCondLst>
            </p:seq>
            <p:audio>
              <p:cMediaNode vol="80000">
                <p:cTn id="48" fill="hold" display="0">
                  <p:stCondLst>
                    <p:cond delay="indefinite"/>
                  </p:stCondLst>
                  <p:endCondLst>
                    <p:cond evt="onStopAudio" delay="0">
                      <p:tgtEl>
                        <p:sldTgt/>
                      </p:tgtEl>
                    </p:cond>
                  </p:endCondLst>
                </p:cTn>
                <p:tgtEl>
                  <p:spTgt spid="6"/>
                </p:tgtEl>
              </p:cMediaNode>
            </p:audio>
            <p:audio>
              <p:cMediaNode vol="80000">
                <p:cTn id="49" fill="hold" display="0">
                  <p:stCondLst>
                    <p:cond delay="indefinite"/>
                  </p:stCondLst>
                  <p:endCondLst>
                    <p:cond evt="onStopAudio" delay="0">
                      <p:tgtEl>
                        <p:sldTgt/>
                      </p:tgtEl>
                    </p:cond>
                  </p:endCondLst>
                </p:cTn>
                <p:tgtEl>
                  <p:spTgt spid="7"/>
                </p:tgtEl>
              </p:cMediaNode>
            </p:audio>
            <p:audio>
              <p:cMediaNode vol="80000">
                <p:cTn id="50" fill="hold" display="0">
                  <p:stCondLst>
                    <p:cond delay="indefinite"/>
                  </p:stCondLst>
                  <p:endCondLst>
                    <p:cond evt="onStopAudio" delay="0">
                      <p:tgtEl>
                        <p:sldTgt/>
                      </p:tgtEl>
                    </p:cond>
                  </p:endCondLst>
                </p:cTn>
                <p:tgtEl>
                  <p:spTgt spid="8"/>
                </p:tgtEl>
              </p:cMediaNode>
            </p:audio>
            <p:audio>
              <p:cMediaNode vol="80000">
                <p:cTn id="51" fill="hold" display="0">
                  <p:stCondLst>
                    <p:cond delay="indefinite"/>
                  </p:stCondLst>
                  <p:endCondLst>
                    <p:cond evt="onStopAudio" delay="0">
                      <p:tgtEl>
                        <p:sldTgt/>
                      </p:tgtEl>
                    </p:cond>
                  </p:endCondLst>
                </p:cTn>
                <p:tgtEl>
                  <p:spTgt spid="9"/>
                </p:tgtEl>
              </p:cMediaNode>
            </p:audio>
            <p:audio>
              <p:cMediaNode vol="80000">
                <p:cTn id="52" fill="hold" display="0">
                  <p:stCondLst>
                    <p:cond delay="indefinite"/>
                  </p:stCondLst>
                  <p:endCondLst>
                    <p:cond evt="onStopAudio" delay="0">
                      <p:tgtEl>
                        <p:sldTgt/>
                      </p:tgtEl>
                    </p:cond>
                  </p:endCondLst>
                </p:cTn>
                <p:tgtEl>
                  <p:spTgt spid="10"/>
                </p:tgtEl>
              </p:cMediaNode>
            </p:audio>
            <p:audio>
              <p:cMediaNode vol="80000">
                <p:cTn id="53" fill="hold" display="0">
                  <p:stCondLst>
                    <p:cond delay="indefinite"/>
                  </p:stCondLst>
                  <p:endCondLst>
                    <p:cond evt="onStopAudio" delay="0">
                      <p:tgtEl>
                        <p:sldTgt/>
                      </p:tgtEl>
                    </p:cond>
                  </p:endCondLst>
                </p:cTn>
                <p:tgtEl>
                  <p:spTgt spid="11"/>
                </p:tgtEl>
              </p:cMediaNode>
            </p:audio>
            <p:audio>
              <p:cMediaNode vol="80000">
                <p:cTn id="54" fill="hold" display="0">
                  <p:stCondLst>
                    <p:cond delay="indefinite"/>
                  </p:stCondLst>
                  <p:endCondLst>
                    <p:cond evt="onStopAudio" delay="0">
                      <p:tgtEl>
                        <p:sldTgt/>
                      </p:tgtEl>
                    </p:cond>
                  </p:endCondLst>
                </p:cTn>
                <p:tgtEl>
                  <p:spTgt spid="12"/>
                </p:tgtEl>
              </p:cMediaNode>
            </p:audio>
            <p:audio>
              <p:cMediaNode vol="80000">
                <p:cTn id="55"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mn-lt"/>
              </a:rPr>
              <a:t>7. dragon boat</a:t>
            </a:r>
            <a:endParaRPr lang="zh-TW" altLang="en-US" dirty="0">
              <a:latin typeface="+mn-lt"/>
            </a:endParaRPr>
          </a:p>
        </p:txBody>
      </p:sp>
      <p:sp>
        <p:nvSpPr>
          <p:cNvPr id="3" name="內容版面配置區 2"/>
          <p:cNvSpPr>
            <a:spLocks noGrp="1"/>
          </p:cNvSpPr>
          <p:nvPr>
            <p:ph idx="1"/>
          </p:nvPr>
        </p:nvSpPr>
        <p:spPr/>
        <p:txBody>
          <a:bodyPr/>
          <a:lstStyle/>
          <a:p>
            <a:endParaRPr lang="zh-TW" altLang="en-US"/>
          </a:p>
        </p:txBody>
      </p:sp>
      <p:pic>
        <p:nvPicPr>
          <p:cNvPr id="1026" name="Picture 2" descr="Chinese people on dragon boat Royalty Free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5757" t="23499" r="5801" b="31489"/>
          <a:stretch/>
        </p:blipFill>
        <p:spPr bwMode="auto">
          <a:xfrm>
            <a:off x="1767771" y="1546597"/>
            <a:ext cx="8761341" cy="4815702"/>
          </a:xfrm>
          <a:prstGeom prst="rect">
            <a:avLst/>
          </a:prstGeom>
          <a:noFill/>
          <a:extLst>
            <a:ext uri="{909E8E84-426E-40DD-AFC4-6F175D3DCCD1}">
              <a14:hiddenFill xmlns:a14="http://schemas.microsoft.com/office/drawing/2010/main">
                <a:solidFill>
                  <a:srgbClr val="FFFFFF"/>
                </a:solidFill>
              </a14:hiddenFill>
            </a:ext>
          </a:extLst>
        </p:spPr>
      </p:pic>
      <p:pic>
        <p:nvPicPr>
          <p:cNvPr id="4"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03014" y="752661"/>
            <a:ext cx="406400" cy="406400"/>
          </a:xfrm>
          <a:prstGeom prst="rect">
            <a:avLst/>
          </a:prstGeom>
        </p:spPr>
      </p:pic>
    </p:spTree>
    <p:extLst>
      <p:ext uri="{BB962C8B-B14F-4D97-AF65-F5344CB8AC3E}">
        <p14:creationId xmlns:p14="http://schemas.microsoft.com/office/powerpoint/2010/main" val="825016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9710" y="254422"/>
            <a:ext cx="10515600" cy="1100753"/>
          </a:xfrm>
        </p:spPr>
        <p:txBody>
          <a:bodyPr>
            <a:normAutofit/>
          </a:bodyPr>
          <a:lstStyle/>
          <a:p>
            <a:r>
              <a:rPr lang="en-US" altLang="zh-TW" sz="4800" dirty="0">
                <a:latin typeface="+mn-lt"/>
              </a:rPr>
              <a:t>8. lucky money</a:t>
            </a:r>
            <a:endParaRPr lang="zh-TW" altLang="en-US" sz="4800" dirty="0">
              <a:latin typeface="+mn-lt"/>
            </a:endParaRPr>
          </a:p>
        </p:txBody>
      </p:sp>
      <p:sp>
        <p:nvSpPr>
          <p:cNvPr id="3" name="內容版面配置區 2"/>
          <p:cNvSpPr>
            <a:spLocks noGrp="1"/>
          </p:cNvSpPr>
          <p:nvPr>
            <p:ph idx="1"/>
          </p:nvPr>
        </p:nvSpPr>
        <p:spPr/>
        <p:txBody>
          <a:bodyPr/>
          <a:lstStyle/>
          <a:p>
            <a:endParaRPr lang="zh-TW" altLang="en-US"/>
          </a:p>
        </p:txBody>
      </p:sp>
      <p:pic>
        <p:nvPicPr>
          <p:cNvPr id="1026" name="Picture 2" descr="Show me the &amp;#39;lucky money,&amp;#39; but don&amp;#39;t count on it - Global Times"/>
          <p:cNvPicPr>
            <a:picLocks noChangeAspect="1" noChangeArrowheads="1"/>
          </p:cNvPicPr>
          <p:nvPr/>
        </p:nvPicPr>
        <p:blipFill rotWithShape="1">
          <a:blip r:embed="rId4">
            <a:extLst>
              <a:ext uri="{28A0092B-C50C-407E-A947-70E740481C1C}">
                <a14:useLocalDpi xmlns:a14="http://schemas.microsoft.com/office/drawing/2010/main" val="0"/>
              </a:ext>
            </a:extLst>
          </a:blip>
          <a:srcRect l="12193" r="9219"/>
          <a:stretch/>
        </p:blipFill>
        <p:spPr bwMode="auto">
          <a:xfrm>
            <a:off x="2432665" y="1364226"/>
            <a:ext cx="6907980" cy="5274135"/>
          </a:xfrm>
          <a:prstGeom prst="rect">
            <a:avLst/>
          </a:prstGeom>
          <a:noFill/>
          <a:extLst>
            <a:ext uri="{909E8E84-426E-40DD-AFC4-6F175D3DCCD1}">
              <a14:hiddenFill xmlns:a14="http://schemas.microsoft.com/office/drawing/2010/main">
                <a:solidFill>
                  <a:srgbClr val="FFFFFF"/>
                </a:solidFill>
              </a14:hiddenFill>
            </a:ext>
          </a:extLst>
        </p:spPr>
      </p:pic>
      <p:pic>
        <p:nvPicPr>
          <p:cNvPr id="5"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47172" y="601598"/>
            <a:ext cx="406400" cy="406400"/>
          </a:xfrm>
          <a:prstGeom prst="rect">
            <a:avLst/>
          </a:prstGeom>
        </p:spPr>
      </p:pic>
    </p:spTree>
    <p:extLst>
      <p:ext uri="{BB962C8B-B14F-4D97-AF65-F5344CB8AC3E}">
        <p14:creationId xmlns:p14="http://schemas.microsoft.com/office/powerpoint/2010/main" val="2686686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9710" y="254422"/>
            <a:ext cx="10515600" cy="1100753"/>
          </a:xfrm>
        </p:spPr>
        <p:txBody>
          <a:bodyPr>
            <a:normAutofit/>
          </a:bodyPr>
          <a:lstStyle/>
          <a:p>
            <a:r>
              <a:rPr lang="en-US" altLang="zh-TW" sz="4800" dirty="0">
                <a:latin typeface="+mn-lt"/>
              </a:rPr>
              <a:t>9. moon cake</a:t>
            </a:r>
            <a:endParaRPr lang="zh-TW" altLang="en-US" sz="4800" dirty="0">
              <a:latin typeface="+mn-lt"/>
            </a:endParaRPr>
          </a:p>
        </p:txBody>
      </p:sp>
      <p:sp>
        <p:nvSpPr>
          <p:cNvPr id="3" name="內容版面配置區 2"/>
          <p:cNvSpPr>
            <a:spLocks noGrp="1"/>
          </p:cNvSpPr>
          <p:nvPr>
            <p:ph idx="1"/>
          </p:nvPr>
        </p:nvSpPr>
        <p:spPr/>
        <p:txBody>
          <a:bodyPr/>
          <a:lstStyle/>
          <a:p>
            <a:endParaRPr lang="zh-TW" altLang="en-US"/>
          </a:p>
        </p:txBody>
      </p:sp>
      <p:pic>
        <p:nvPicPr>
          <p:cNvPr id="6"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42372" y="601598"/>
            <a:ext cx="406400" cy="406400"/>
          </a:xfrm>
          <a:prstGeom prst="rect">
            <a:avLst/>
          </a:prstGeom>
        </p:spPr>
      </p:pic>
      <p:pic>
        <p:nvPicPr>
          <p:cNvPr id="3074" name="Picture 2" descr="Moon Cake, Traditional Chinese Round Pastry Eaten During Mid Autumn  Festival. Cartoon Mooncake With Lotus Seed Paste Filling And Egg Yolk.  Isolated Vector Clip Art Illustration. Royalty Free Cliparts, Vectors, And  Stock"/>
          <p:cNvPicPr>
            <a:picLocks noChangeAspect="1" noChangeArrowheads="1"/>
          </p:cNvPicPr>
          <p:nvPr/>
        </p:nvPicPr>
        <p:blipFill rotWithShape="1">
          <a:blip r:embed="rId5">
            <a:extLst>
              <a:ext uri="{28A0092B-C50C-407E-A947-70E740481C1C}">
                <a14:useLocalDpi xmlns:a14="http://schemas.microsoft.com/office/drawing/2010/main" val="0"/>
              </a:ext>
            </a:extLst>
          </a:blip>
          <a:srcRect l="7349" t="11495" r="5676" b="12607"/>
          <a:stretch/>
        </p:blipFill>
        <p:spPr bwMode="auto">
          <a:xfrm>
            <a:off x="2745658" y="1262489"/>
            <a:ext cx="6142703" cy="536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89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9710" y="254422"/>
            <a:ext cx="10515600" cy="1100753"/>
          </a:xfrm>
        </p:spPr>
        <p:txBody>
          <a:bodyPr>
            <a:normAutofit/>
          </a:bodyPr>
          <a:lstStyle/>
          <a:p>
            <a:r>
              <a:rPr lang="en-US" altLang="zh-TW" sz="4800" dirty="0">
                <a:latin typeface="+mn-lt"/>
              </a:rPr>
              <a:t>10. chocolate egg</a:t>
            </a:r>
            <a:endParaRPr lang="zh-TW" altLang="en-US" sz="4800" dirty="0">
              <a:latin typeface="+mn-lt"/>
            </a:endParaRPr>
          </a:p>
        </p:txBody>
      </p:sp>
      <p:sp>
        <p:nvSpPr>
          <p:cNvPr id="3" name="內容版面配置區 2"/>
          <p:cNvSpPr>
            <a:spLocks noGrp="1"/>
          </p:cNvSpPr>
          <p:nvPr>
            <p:ph idx="1"/>
          </p:nvPr>
        </p:nvSpPr>
        <p:spPr/>
        <p:txBody>
          <a:bodyPr/>
          <a:lstStyle/>
          <a:p>
            <a:endParaRPr lang="zh-TW" altLang="en-US"/>
          </a:p>
        </p:txBody>
      </p:sp>
      <p:pic>
        <p:nvPicPr>
          <p:cNvPr id="4"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61649" y="676194"/>
            <a:ext cx="406400" cy="406400"/>
          </a:xfrm>
          <a:prstGeom prst="rect">
            <a:avLst/>
          </a:prstGeom>
        </p:spPr>
      </p:pic>
      <p:pic>
        <p:nvPicPr>
          <p:cNvPr id="2052" name="Picture 4" descr="Buy Cadbury Easter Creme Egg, 1.2-Ounce (Pack of 48) Online in Cameroon.  B00473X54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609" t="4425" r="12987" b="8426"/>
          <a:stretch/>
        </p:blipFill>
        <p:spPr bwMode="auto">
          <a:xfrm>
            <a:off x="3591115" y="1245144"/>
            <a:ext cx="4156703" cy="537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705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9710" y="254422"/>
            <a:ext cx="10515600" cy="1100753"/>
          </a:xfrm>
        </p:spPr>
        <p:txBody>
          <a:bodyPr>
            <a:normAutofit/>
          </a:bodyPr>
          <a:lstStyle/>
          <a:p>
            <a:r>
              <a:rPr lang="en-US" altLang="zh-TW" sz="4800" dirty="0">
                <a:latin typeface="+mn-lt"/>
              </a:rPr>
              <a:t>11. fireworks</a:t>
            </a:r>
            <a:endParaRPr lang="zh-TW" altLang="en-US" sz="4800" dirty="0">
              <a:latin typeface="+mn-lt"/>
            </a:endParaRPr>
          </a:p>
        </p:txBody>
      </p:sp>
      <p:sp>
        <p:nvSpPr>
          <p:cNvPr id="3" name="內容版面配置區 2"/>
          <p:cNvSpPr>
            <a:spLocks noGrp="1"/>
          </p:cNvSpPr>
          <p:nvPr>
            <p:ph idx="1"/>
          </p:nvPr>
        </p:nvSpPr>
        <p:spPr/>
        <p:txBody>
          <a:bodyPr/>
          <a:lstStyle/>
          <a:p>
            <a:endParaRPr lang="zh-TW" altLang="en-US"/>
          </a:p>
        </p:txBody>
      </p:sp>
      <p:pic>
        <p:nvPicPr>
          <p:cNvPr id="4"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09597" y="601598"/>
            <a:ext cx="406400" cy="406400"/>
          </a:xfrm>
          <a:prstGeom prst="rect">
            <a:avLst/>
          </a:prstGeom>
        </p:spPr>
      </p:pic>
      <p:pic>
        <p:nvPicPr>
          <p:cNvPr id="8194" name="Picture 2" descr="Composition with Different Cartoon Fireworks Stock Vector - Illustration of  colorful, doodle: 182426575"/>
          <p:cNvPicPr>
            <a:picLocks noChangeAspect="1" noChangeArrowheads="1"/>
          </p:cNvPicPr>
          <p:nvPr/>
        </p:nvPicPr>
        <p:blipFill rotWithShape="1">
          <a:blip r:embed="rId5">
            <a:extLst>
              <a:ext uri="{28A0092B-C50C-407E-A947-70E740481C1C}">
                <a14:useLocalDpi xmlns:a14="http://schemas.microsoft.com/office/drawing/2010/main" val="0"/>
              </a:ext>
            </a:extLst>
          </a:blip>
          <a:srcRect l="4272" t="6060" r="4562" b="13042"/>
          <a:stretch/>
        </p:blipFill>
        <p:spPr bwMode="auto">
          <a:xfrm>
            <a:off x="2773671" y="1119758"/>
            <a:ext cx="6644657" cy="557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55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9710" y="254422"/>
            <a:ext cx="10515600" cy="1100753"/>
          </a:xfrm>
        </p:spPr>
        <p:txBody>
          <a:bodyPr>
            <a:normAutofit/>
          </a:bodyPr>
          <a:lstStyle/>
          <a:p>
            <a:r>
              <a:rPr lang="en-US" altLang="zh-TW" sz="4800" dirty="0">
                <a:latin typeface="+mn-lt"/>
              </a:rPr>
              <a:t>12. present</a:t>
            </a:r>
            <a:endParaRPr lang="zh-TW" altLang="en-US" sz="4800" dirty="0">
              <a:latin typeface="+mn-lt"/>
            </a:endParaRPr>
          </a:p>
        </p:txBody>
      </p:sp>
      <p:sp>
        <p:nvSpPr>
          <p:cNvPr id="3" name="內容版面配置區 2"/>
          <p:cNvSpPr>
            <a:spLocks noGrp="1"/>
          </p:cNvSpPr>
          <p:nvPr>
            <p:ph idx="1"/>
          </p:nvPr>
        </p:nvSpPr>
        <p:spPr/>
        <p:txBody>
          <a:bodyPr/>
          <a:lstStyle/>
          <a:p>
            <a:endParaRPr lang="zh-TW" altLang="en-US"/>
          </a:p>
        </p:txBody>
      </p:sp>
      <p:pic>
        <p:nvPicPr>
          <p:cNvPr id="4"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22862" y="601598"/>
            <a:ext cx="406400" cy="406400"/>
          </a:xfrm>
          <a:prstGeom prst="rect">
            <a:avLst/>
          </a:prstGeom>
        </p:spPr>
      </p:pic>
      <p:pic>
        <p:nvPicPr>
          <p:cNvPr id="7170" name="Picture 2" descr="Present Cartoon High Res Stock Images | Shutterstock"/>
          <p:cNvPicPr>
            <a:picLocks noChangeAspect="1" noChangeArrowheads="1"/>
          </p:cNvPicPr>
          <p:nvPr/>
        </p:nvPicPr>
        <p:blipFill rotWithShape="1">
          <a:blip r:embed="rId5">
            <a:extLst>
              <a:ext uri="{28A0092B-C50C-407E-A947-70E740481C1C}">
                <a14:useLocalDpi xmlns:a14="http://schemas.microsoft.com/office/drawing/2010/main" val="0"/>
              </a:ext>
            </a:extLst>
          </a:blip>
          <a:srcRect b="6894"/>
          <a:stretch/>
        </p:blipFill>
        <p:spPr bwMode="auto">
          <a:xfrm>
            <a:off x="3152774" y="1355174"/>
            <a:ext cx="5164378" cy="521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489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9710" y="254422"/>
            <a:ext cx="10515600" cy="1100753"/>
          </a:xfrm>
        </p:spPr>
        <p:txBody>
          <a:bodyPr>
            <a:normAutofit/>
          </a:bodyPr>
          <a:lstStyle/>
          <a:p>
            <a:r>
              <a:rPr lang="en-US" altLang="zh-TW" sz="4800" dirty="0">
                <a:latin typeface="+mn-lt"/>
              </a:rPr>
              <a:t>13. send</a:t>
            </a:r>
            <a:endParaRPr lang="zh-TW" altLang="en-US" sz="4800" dirty="0">
              <a:latin typeface="+mn-lt"/>
            </a:endParaRPr>
          </a:p>
        </p:txBody>
      </p:sp>
      <p:sp>
        <p:nvSpPr>
          <p:cNvPr id="3" name="內容版面配置區 2"/>
          <p:cNvSpPr>
            <a:spLocks noGrp="1"/>
          </p:cNvSpPr>
          <p:nvPr>
            <p:ph idx="1"/>
          </p:nvPr>
        </p:nvSpPr>
        <p:spPr/>
        <p:txBody>
          <a:bodyPr/>
          <a:lstStyle/>
          <a:p>
            <a:endParaRPr lang="zh-TW" altLang="en-US"/>
          </a:p>
        </p:txBody>
      </p:sp>
      <p:pic>
        <p:nvPicPr>
          <p:cNvPr id="4"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96727" y="601598"/>
            <a:ext cx="406400" cy="406400"/>
          </a:xfrm>
          <a:prstGeom prst="rect">
            <a:avLst/>
          </a:prstGeom>
        </p:spPr>
      </p:pic>
      <p:pic>
        <p:nvPicPr>
          <p:cNvPr id="6146" name="Picture 2" descr="Tips &amp;amp; Advice for Sending Creative Holiday Cards to Custom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5024" y="1702351"/>
            <a:ext cx="7164971" cy="477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25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8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9710" y="254422"/>
            <a:ext cx="10515600" cy="1100753"/>
          </a:xfrm>
        </p:spPr>
        <p:txBody>
          <a:bodyPr>
            <a:normAutofit/>
          </a:bodyPr>
          <a:lstStyle/>
          <a:p>
            <a:r>
              <a:rPr lang="en-US" altLang="zh-TW" sz="4800" dirty="0">
                <a:latin typeface="+mn-lt"/>
              </a:rPr>
              <a:t>14. card</a:t>
            </a:r>
            <a:endParaRPr lang="zh-TW" altLang="en-US" sz="4800" dirty="0">
              <a:latin typeface="+mn-lt"/>
            </a:endParaRPr>
          </a:p>
        </p:txBody>
      </p:sp>
      <p:sp>
        <p:nvSpPr>
          <p:cNvPr id="3" name="內容版面配置區 2"/>
          <p:cNvSpPr>
            <a:spLocks noGrp="1"/>
          </p:cNvSpPr>
          <p:nvPr>
            <p:ph idx="1"/>
          </p:nvPr>
        </p:nvSpPr>
        <p:spPr/>
        <p:txBody>
          <a:bodyPr/>
          <a:lstStyle/>
          <a:p>
            <a:endParaRPr lang="zh-TW" altLang="en-US"/>
          </a:p>
        </p:txBody>
      </p:sp>
      <p:pic>
        <p:nvPicPr>
          <p:cNvPr id="4"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77740" y="601598"/>
            <a:ext cx="406400" cy="406400"/>
          </a:xfrm>
          <a:prstGeom prst="rect">
            <a:avLst/>
          </a:prstGeom>
        </p:spPr>
      </p:pic>
      <p:pic>
        <p:nvPicPr>
          <p:cNvPr id="5" name="圖片 4"/>
          <p:cNvPicPr>
            <a:picLocks noChangeAspect="1"/>
          </p:cNvPicPr>
          <p:nvPr/>
        </p:nvPicPr>
        <p:blipFill>
          <a:blip r:embed="rId5"/>
          <a:stretch>
            <a:fillRect/>
          </a:stretch>
        </p:blipFill>
        <p:spPr>
          <a:xfrm>
            <a:off x="4011561" y="1236823"/>
            <a:ext cx="4168877" cy="5546727"/>
          </a:xfrm>
          <a:prstGeom prst="rect">
            <a:avLst/>
          </a:prstGeom>
        </p:spPr>
      </p:pic>
    </p:spTree>
    <p:extLst>
      <p:ext uri="{BB962C8B-B14F-4D97-AF65-F5344CB8AC3E}">
        <p14:creationId xmlns:p14="http://schemas.microsoft.com/office/powerpoint/2010/main" val="3712211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38</Words>
  <Application>Microsoft Office PowerPoint</Application>
  <PresentationFormat>寬螢幕</PresentationFormat>
  <Paragraphs>10</Paragraphs>
  <Slides>11</Slides>
  <Notes>0</Notes>
  <HiddenSlides>0</HiddenSlides>
  <MMClips>18</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11</vt:i4>
      </vt:variant>
    </vt:vector>
  </HeadingPairs>
  <TitlesOfParts>
    <vt:vector size="16" baseType="lpstr">
      <vt:lpstr>新細明體</vt:lpstr>
      <vt:lpstr>Arial</vt:lpstr>
      <vt:lpstr>Calibri</vt:lpstr>
      <vt:lpstr>Calibri Light</vt:lpstr>
      <vt:lpstr>Office 佈景主題</vt:lpstr>
      <vt:lpstr>Ch. 2 vocab (7-15)</vt:lpstr>
      <vt:lpstr>7. dragon boat</vt:lpstr>
      <vt:lpstr>8. lucky money</vt:lpstr>
      <vt:lpstr>9. moon cake</vt:lpstr>
      <vt:lpstr>10. chocolate egg</vt:lpstr>
      <vt:lpstr>11. fireworks</vt:lpstr>
      <vt:lpstr>12. present</vt:lpstr>
      <vt:lpstr>13. send</vt:lpstr>
      <vt:lpstr>14. card</vt:lpstr>
      <vt:lpstr>15. which</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 vocab</dc:title>
  <dc:creator>Miriam Wong</dc:creator>
  <cp:lastModifiedBy>sf-teacher</cp:lastModifiedBy>
  <cp:revision>7</cp:revision>
  <dcterms:created xsi:type="dcterms:W3CDTF">2021-10-01T05:55:17Z</dcterms:created>
  <dcterms:modified xsi:type="dcterms:W3CDTF">2021-10-11T03:25:04Z</dcterms:modified>
</cp:coreProperties>
</file>